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81" r:id="rId2"/>
    <p:sldId id="259" r:id="rId3"/>
    <p:sldId id="262" r:id="rId4"/>
    <p:sldId id="264" r:id="rId5"/>
    <p:sldId id="265" r:id="rId6"/>
    <p:sldId id="267" r:id="rId7"/>
    <p:sldId id="268" r:id="rId8"/>
    <p:sldId id="269" r:id="rId9"/>
    <p:sldId id="274" r:id="rId10"/>
    <p:sldId id="275" r:id="rId11"/>
    <p:sldId id="270" r:id="rId12"/>
    <p:sldId id="271" r:id="rId13"/>
    <p:sldId id="290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Futura PT Bold" panose="020B0902020204020203" pitchFamily="34" charset="-52"/>
      <p:bold r:id="rId26"/>
    </p:embeddedFont>
    <p:embeddedFont>
      <p:font typeface="Futura PT Medium" panose="020B0602020204020303" pitchFamily="34" charset="-52"/>
      <p:regular r:id="rId2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AE29"/>
    <a:srgbClr val="223A7D"/>
    <a:srgbClr val="2C4AA0"/>
    <a:srgbClr val="F8C568"/>
    <a:srgbClr val="EA7520"/>
    <a:srgbClr val="9DD09B"/>
    <a:srgbClr val="DE3C16"/>
    <a:srgbClr val="EBF0F9"/>
    <a:srgbClr val="F6F8FC"/>
    <a:srgbClr val="2F5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5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E7331B-1AEE-446B-B6C8-95A5201EDB02}" type="datetimeFigureOut">
              <a:rPr lang="ru-RU" smtClean="0"/>
              <a:t>14.02.2024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FE1D1-7EA5-4049-BFA6-F19A7D3ECE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9805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44A432-E7BD-28F4-872B-5A48C9954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8A9E627-02E9-972E-C045-1E1DD3C3F6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01DD0B-1D9A-FC17-6525-49BA2672F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BAA43-7B61-4283-A491-B19DB460EF67}" type="datetime1">
              <a:rPr lang="ru-RU" smtClean="0"/>
              <a:t>14.02.2024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CED58C-74C2-3209-1909-4E98E205D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0B044C-9D6B-3E44-1AC7-E37AEF175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41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6E0602-6772-95B9-EFEE-005662597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BC71FD9-0B32-0CA2-54E5-671CA84D2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C190EF-1C66-37C2-E0B3-C16342ADF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29E36-2F45-42A5-B450-8CC38C907095}" type="datetime1">
              <a:rPr lang="ru-RU" smtClean="0"/>
              <a:t>14.02.2024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CF99FC-9D8D-116A-3DF1-5F2DB8F9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956F36-9CD2-C50A-EA55-5349AF74F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2550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2DC0C57-177C-A238-3990-5146EA9750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5D5AD6F-E059-4E11-8342-C7E37E5E3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280210-7660-BF0F-E3D8-D6CE7A001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01E30-200D-41AD-ACA9-D5ACA6900ADB}" type="datetime1">
              <a:rPr lang="ru-RU" smtClean="0"/>
              <a:t>14.02.2024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7F9C78-DD55-B0C6-DA6A-F65BD72EF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8949FA-56ED-3BEF-C644-987C7DCD4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1760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3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1D2D758-BF9D-DDF8-A04D-D6AEED5B257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AECBD5-97F7-15D5-BBBE-C272C1C4F371}"/>
              </a:ext>
            </a:extLst>
          </p:cNvPr>
          <p:cNvSpPr txBox="1"/>
          <p:nvPr userDrawn="1"/>
        </p:nvSpPr>
        <p:spPr>
          <a:xfrm>
            <a:off x="599960" y="4645729"/>
            <a:ext cx="4272195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ru-RU" sz="4800" b="1" i="0" dirty="0">
                <a:solidFill>
                  <a:schemeClr val="bg1"/>
                </a:solidFill>
                <a:latin typeface="Futura PT Bold" panose="020B0502020204020303" pitchFamily="34" charset="0"/>
              </a:rPr>
              <a:t>Спасибо за 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8310624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25">
          <p15:clr>
            <a:srgbClr val="FBAE40"/>
          </p15:clr>
        </p15:guide>
        <p15:guide id="2" pos="363">
          <p15:clr>
            <a:srgbClr val="FBAE40"/>
          </p15:clr>
        </p15:guide>
        <p15:guide id="3" orient="horz" pos="3975">
          <p15:clr>
            <a:srgbClr val="FBAE40"/>
          </p15:clr>
        </p15:guide>
        <p15:guide id="4" pos="7258">
          <p15:clr>
            <a:srgbClr val="FBAE40"/>
          </p15:clr>
        </p15:guide>
        <p15:guide id="5" orient="horz" pos="3433">
          <p15:clr>
            <a:srgbClr val="FBAE40"/>
          </p15:clr>
        </p15:guide>
        <p15:guide id="6" orient="horz" pos="937">
          <p15:clr>
            <a:srgbClr val="FBAE40"/>
          </p15:clr>
        </p15:guide>
        <p15:guide id="7" pos="415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1-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1A38995-6679-6687-0DCA-954187F5EF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CA80E89-87BB-ED97-245E-4D84CF794B2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494" y="5005226"/>
            <a:ext cx="979890" cy="117722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B58F560-29EB-8305-EB2C-997674CFB5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43463"/>
          <a:stretch/>
        </p:blipFill>
        <p:spPr>
          <a:xfrm>
            <a:off x="521781" y="4746424"/>
            <a:ext cx="2064526" cy="1798680"/>
          </a:xfrm>
          <a:prstGeom prst="rect">
            <a:avLst/>
          </a:prstGeom>
        </p:spPr>
      </p:pic>
      <p:sp>
        <p:nvSpPr>
          <p:cNvPr id="13" name="Заголовок 17">
            <a:extLst>
              <a:ext uri="{FF2B5EF4-FFF2-40B4-BE49-F238E27FC236}">
                <a16:creationId xmlns:a16="http://schemas.microsoft.com/office/drawing/2014/main" id="{F0A7E869-D66C-3025-90A9-A07F6DDE1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540000"/>
            <a:ext cx="11112000" cy="2001061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4800" b="0" i="0">
                <a:solidFill>
                  <a:schemeClr val="bg1"/>
                </a:solidFill>
                <a:latin typeface="Futura PT Bold" panose="020B0502020204020303" pitchFamily="34" charset="0"/>
              </a:defRPr>
            </a:lvl1pPr>
          </a:lstStyle>
          <a:p>
            <a:pPr lvl="0"/>
            <a:r>
              <a:rPr lang="ru-RU" dirty="0"/>
              <a:t>Название темы </a:t>
            </a:r>
            <a:br>
              <a:rPr lang="ru-RU" dirty="0"/>
            </a:br>
            <a:r>
              <a:rPr lang="ru-RU" dirty="0"/>
              <a:t>на 3 строчки </a:t>
            </a:r>
            <a:br>
              <a:rPr lang="ru-RU" dirty="0"/>
            </a:br>
            <a:r>
              <a:rPr lang="ru-RU" dirty="0"/>
              <a:t>48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D787444-0B2E-7F71-BA11-369E77918B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0001" y="2950184"/>
            <a:ext cx="7401861" cy="48688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Futura PT Bold" panose="020B0502020204020303" pitchFamily="34" charset="0"/>
              </a:defRPr>
            </a:lvl1pPr>
          </a:lstStyle>
          <a:p>
            <a:pPr lvl="0"/>
            <a:r>
              <a:rPr lang="ru-RU" dirty="0"/>
              <a:t>Имя Фамилия в 1 строку</a:t>
            </a:r>
            <a:r>
              <a:rPr lang="en-US" dirty="0"/>
              <a:t> 24pt</a:t>
            </a:r>
            <a:endParaRPr lang="en-RU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6F7F3F0F-E424-A105-714A-28198645F5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0001" y="3480507"/>
            <a:ext cx="7401861" cy="48688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Futura PT Medium" panose="020B0502020204020303" pitchFamily="34" charset="0"/>
              </a:defRPr>
            </a:lvl1pPr>
          </a:lstStyle>
          <a:p>
            <a:pPr lvl="0"/>
            <a:r>
              <a:rPr lang="ru-RU" dirty="0"/>
              <a:t>Должность, сервис</a:t>
            </a:r>
            <a:r>
              <a:rPr lang="en-US" dirty="0"/>
              <a:t> 16pt</a:t>
            </a:r>
            <a:endParaRPr lang="en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895244C-78F1-4C00-9824-B526606FC09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50297" y="5013041"/>
            <a:ext cx="1204417" cy="116376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D33496C-54DA-4AEC-AFF8-29259EA0392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24410" y="5138674"/>
            <a:ext cx="2254250" cy="96167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4808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3155">
          <p15:clr>
            <a:srgbClr val="FBAE40"/>
          </p15:clr>
        </p15:guide>
        <p15:guide id="3" orient="horz" pos="389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A147B6-ECFA-EEB8-2A20-A95480470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0B5C34-9038-56F8-752C-7CEC1FB86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152E2A-828C-41E3-4C0F-01BF36610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50019-8F58-48E4-9BB3-AE8E434A9552}" type="datetime1">
              <a:rPr lang="ru-RU" smtClean="0"/>
              <a:t>14.02.2024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3F0AB7-37F8-72A7-7952-CB35D4EB4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8CB273-5F74-179D-1D77-AC37FB8DF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070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C3715-72F0-A2B1-501D-2D129F6F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49E6190-B0F3-65AD-051C-D07228138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C72071F-B341-DB06-BD7E-42DB7AB38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35C3-FE07-4AE0-81E9-7BE649DF6F0F}" type="datetime1">
              <a:rPr lang="ru-RU" smtClean="0"/>
              <a:t>14.02.2024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618878-608F-F5F7-1B4B-5F281DA95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A4AD1A-CCF6-E6A5-D176-4DDD1546E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024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69CF93-8DDA-C51D-603A-9A87011EC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6749D3-8F48-2AC1-5E3C-1A7008EE07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E244AA-AC12-E7FC-1D73-0EF94B5200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826E365-EA29-A128-8793-9EED35259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A39B0-1B7A-488B-8B0D-B33EADD88788}" type="datetime1">
              <a:rPr lang="ru-RU" smtClean="0"/>
              <a:t>14.02.2024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C2037C-4010-8FE5-AF3A-41928B0F8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8FDA9B7-6B48-704F-8671-E05CD4E1D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3919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DC91BA-7B48-CE4B-1F85-D755BE387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036A34A-0C4C-6222-9997-FF38CBB6D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E7FB491-74C9-5922-671F-9E6704682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20233D2-07D8-3456-020F-8D1AC35B01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A99FFF6-C79A-2A48-A2B0-5D19613DB2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A77E3E7-64D0-F7ED-3FDA-9B7D5FF23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A73F-4B19-442B-8251-8D1365F2FB47}" type="datetime1">
              <a:rPr lang="ru-RU" smtClean="0"/>
              <a:t>14.02.2024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668B8AF-3959-2DC9-E1F8-B568204E7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7EBFADC-8DCA-A376-204F-11FAEE9C5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5154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865B83-7BE0-CE20-AAE5-CE0A9C957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D9FB928-9472-B1F7-8A4C-DBFD7E80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881A-CE5C-471A-9BDA-9DADB4A6A98C}" type="datetime1">
              <a:rPr lang="ru-RU" smtClean="0"/>
              <a:t>14.02.2024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F0C7715-AD0F-723A-FB4C-E8FB159D4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F099644-B59C-0F15-2026-DC1BED7F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0469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F142EBE-9378-C6FC-D089-C26D5CB63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F8C09-8AED-4FAA-B493-F439913D6084}" type="datetime1">
              <a:rPr lang="ru-RU" smtClean="0"/>
              <a:t>14.02.2024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4D4452B-AFF3-3A8D-C321-B5F6E74D6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BEC57ED-8D0F-B0C6-1EFA-46A70F8BD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258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672E59-D5E7-7D34-4B8F-A2DE29F08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F39E09-5388-4DE7-0456-26EFDF1C2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B517B4A-E81C-9682-4CA6-F84C71CFE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46E3755-D8A9-0B08-A8CC-6337DE448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0554-617D-4D55-90DA-F659937CED28}" type="datetime1">
              <a:rPr lang="ru-RU" smtClean="0"/>
              <a:t>14.02.2024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BFFDD07-67F2-D6F0-9BE1-2AF52A600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BE3C374-6C62-FBFA-1D53-B194F310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686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9FA681-2637-C7E0-C3C2-648247104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8F47472-547F-2BC4-F489-B4EE4A8CA7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B2BD552-F043-F321-4C85-6456D924A5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478DBB-F7F2-2CF1-D656-5D9B4EEEC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B21AC-7882-4A94-BCFA-43615A217C77}" type="datetime1">
              <a:rPr lang="ru-RU" smtClean="0"/>
              <a:t>14.02.2024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60189A5-E6D4-A308-633A-4A2D7D1D1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85ACCB-EBD7-6029-F52C-76614787B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2886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9702A-14C5-ED1C-0434-22A612C70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3E7BB0D-A740-86D9-5F13-1E9987DCE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233FBC-E817-6ECC-2353-B65DD1291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09398-E00A-4933-B7C2-4DBAADD2787A}" type="datetime1">
              <a:rPr lang="ru-RU" smtClean="0"/>
              <a:t>14.02.2024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82B61F-6465-AA4F-B0BF-BBD8B28956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452FB6-BCC6-A21C-6BB2-B14B115AB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8641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A1256B-54D7-18A5-1A20-BBEFBF7C5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533" y="501905"/>
            <a:ext cx="11165914" cy="1384995"/>
          </a:xfrm>
        </p:spPr>
        <p:txBody>
          <a:bodyPr anchor="t"/>
          <a:lstStyle/>
          <a:p>
            <a:pPr algn="ctr">
              <a:spcAft>
                <a:spcPts val="800"/>
              </a:spcAft>
            </a:pPr>
            <a:r>
              <a:rPr lang="ru-RU" sz="2400" dirty="0">
                <a:solidFill>
                  <a:schemeClr val="bg1"/>
                </a:solidFill>
                <a:latin typeface="Century Gothic" pitchFamily="34" charset="0"/>
                <a:cs typeface="Times New Roman" pitchFamily="18" charset="0"/>
              </a:rPr>
              <a:t>Государственное бюджетное профессиональное образовательное учреждение Ямало-Ненецкого автономного округа «Ямальский многопрофильный колледж» г. Салехард</a:t>
            </a:r>
            <a:br>
              <a:rPr lang="ru-RU" sz="2800" dirty="0">
                <a:solidFill>
                  <a:schemeClr val="bg1"/>
                </a:solidFill>
                <a:latin typeface="Century Gothic" pitchFamily="34" charset="0"/>
                <a:cs typeface="Times New Roman" pitchFamily="18" charset="0"/>
              </a:rPr>
            </a:br>
            <a:endParaRPr lang="ru-RU" sz="2800" dirty="0">
              <a:latin typeface="Century Gothic" panose="020B0502020202020204" pitchFamily="34" charset="0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C5C4926-AD79-4A83-9DEE-489E0387A3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7098" y="1919503"/>
            <a:ext cx="9964642" cy="794373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ru-RU" sz="1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Наименование инклюзивной практики: </a:t>
            </a:r>
          </a:p>
          <a:p>
            <a:pPr algn="ctr"/>
            <a:r>
              <a:rPr lang="ru-RU" sz="1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Чемпионат профессионального мастерства «</a:t>
            </a:r>
            <a:r>
              <a:rPr lang="ru-RU" sz="1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Абилимпикс</a:t>
            </a:r>
            <a:r>
              <a:rPr lang="ru-RU" sz="1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 как ресурс для содействия трудоустройству выпускников с ментальными нарушениями</a:t>
            </a:r>
            <a:endParaRPr lang="ru-RU" sz="1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ru-RU" b="1" dirty="0">
              <a:latin typeface="Century Gothic" panose="020B0502020202020204" pitchFamily="34" charset="0"/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8E3B258-A03C-4079-8702-36B9E09642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8533" y="3472390"/>
            <a:ext cx="2977898" cy="638177"/>
          </a:xfrm>
        </p:spPr>
        <p:txBody>
          <a:bodyPr>
            <a:normAutofit fontScale="70000" lnSpcReduction="20000"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Исполнители:</a:t>
            </a:r>
          </a:p>
          <a:p>
            <a:r>
              <a:rPr lang="ru-RU" dirty="0">
                <a:latin typeface="Century Gothic" panose="020B0502020202020204" pitchFamily="34" charset="0"/>
              </a:rPr>
              <a:t>Ганина М.М.</a:t>
            </a:r>
          </a:p>
        </p:txBody>
      </p:sp>
    </p:spTree>
    <p:extLst>
      <p:ext uri="{BB962C8B-B14F-4D97-AF65-F5344CB8AC3E}">
        <p14:creationId xmlns:p14="http://schemas.microsoft.com/office/powerpoint/2010/main" val="693046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669926"/>
            <a:ext cx="108680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Результаты, подтверждающие эффективность реализации инклюзивной практики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10</a:t>
            </a:fld>
            <a:endParaRPr lang="ru-RU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090863" y="24495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602223" y="1586039"/>
            <a:ext cx="1017978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dirty="0">
                <a:latin typeface="Century Gothic" pitchFamily="34" charset="0"/>
              </a:rPr>
              <a:t>         Привлечение обучающихся с ментальными нарушениями к участию в конкурсе профессионального мастерства позволяет им иметь преимущества в процессе обучения по ряду причин:</a:t>
            </a:r>
          </a:p>
          <a:p>
            <a:pPr algn="just"/>
            <a:r>
              <a:rPr lang="ru-RU" sz="1600" dirty="0">
                <a:latin typeface="Century Gothic" pitchFamily="34" charset="0"/>
              </a:rPr>
              <a:t>- тренировочный процесс проходит на базе мастерских, оснащенных согласно инфраструктурным листам конкурсных заданий, располагающих разнообразными расходными материалами и оборудованием;</a:t>
            </a:r>
          </a:p>
          <a:p>
            <a:pPr algn="just"/>
            <a:r>
              <a:rPr lang="ru-RU" sz="1600" dirty="0">
                <a:latin typeface="Century Gothic" pitchFamily="34" charset="0"/>
              </a:rPr>
              <a:t>- конкурсное задание включает в себя выполнение разнообразных модулей, что дает возможность получить и совершенствовать практические навыки по различным направлениям внутри своей профессии, иногда выходящих за рамки учебной программы, и является преимуществом при последующем трудоустройстве;</a:t>
            </a:r>
          </a:p>
          <a:p>
            <a:pPr algn="just"/>
            <a:r>
              <a:rPr lang="ru-RU" sz="1600" dirty="0">
                <a:latin typeface="Century Gothic" pitchFamily="34" charset="0"/>
              </a:rPr>
              <a:t>- конкурсные задания, разработанные при участии работодателей, дают возможность выполняющим их конкурсантам приблизиться к реальной трудовой обстановке, что делает их более конкурентоспособными на рынке труда;</a:t>
            </a:r>
          </a:p>
          <a:p>
            <a:pPr algn="just"/>
            <a:r>
              <a:rPr lang="ru-RU" sz="1600" dirty="0">
                <a:latin typeface="Century Gothic" pitchFamily="34" charset="0"/>
              </a:rPr>
              <a:t>- участие в компетенциях не по профилю обучения позволяет попробовать себя в другой профессиональной области и дает стимул к раскрытию своего трудового и, возможно, творческого потенциала;</a:t>
            </a:r>
          </a:p>
          <a:p>
            <a:pPr algn="just"/>
            <a:r>
              <a:rPr lang="ru-RU" sz="1600" dirty="0">
                <a:latin typeface="Century Gothic" pitchFamily="34" charset="0"/>
              </a:rPr>
              <a:t>- работодатели, привлекаемые к участию в конкурсе в качестве экспертов, могут оценить их практические навыки и предложить рабочее место после окончания курса обучения. </a:t>
            </a:r>
          </a:p>
        </p:txBody>
      </p:sp>
    </p:spTree>
    <p:extLst>
      <p:ext uri="{BB962C8B-B14F-4D97-AF65-F5344CB8AC3E}">
        <p14:creationId xmlns:p14="http://schemas.microsoft.com/office/powerpoint/2010/main" val="1209258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669926"/>
            <a:ext cx="108680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Подтверждение соблюдения правил заимствования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747837" y="1792030"/>
            <a:ext cx="967002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1. В соответствии с отчетом о проверке на заимствования, 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предоставленном сервисом «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Антиплагиат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», 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оригинальность текста работы составляет 96,76% </a:t>
            </a:r>
          </a:p>
          <a:p>
            <a:endParaRPr lang="ru-RU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2. При написании конкурсной работы использовались 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данные из источника: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Сергеева Н.И. «Социально-психологические особенности 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инвалидов с ментальными нарушениями». 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Источник: электронный журнал «Практика социальной 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работы. Открытый методический ресурс»: сетевое издание, 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2020 № 4/СПб ГБУ «Семья». 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Режим доступа http:центрсемья.рф/  </a:t>
            </a:r>
          </a:p>
          <a:p>
            <a:endParaRPr lang="ru-RU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  <a:p>
            <a:endParaRPr lang="ru-RU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11</a:t>
            </a:fld>
            <a:endParaRPr lang="ru-RU" dirty="0"/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8045549"/>
              </p:ext>
            </p:extLst>
          </p:nvPr>
        </p:nvGraphicFramePr>
        <p:xfrm>
          <a:off x="9070962" y="1849512"/>
          <a:ext cx="2703483" cy="37986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Acrobat Document" r:id="rId3" imgW="5733867" imgH="8057916" progId="AcroExch.Document.11">
                  <p:embed/>
                </p:oleObj>
              </mc:Choice>
              <mc:Fallback>
                <p:oleObj name="Acrobat Document" r:id="rId3" imgW="5733867" imgH="8057916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070962" y="1849512"/>
                        <a:ext cx="2703483" cy="37986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7756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669926"/>
            <a:ext cx="108680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Заключение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521303" y="1416106"/>
            <a:ext cx="101393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         Таким образом, прослеживается положительная динамика трудоустройства выпускников с ментальными нарушениями, в том числе по полученной профессии/компетенции. В начале реализации проекта трудоустройство выпускников составляло менее 50%, но по мере накопления опыта осуществления тренировочного процесса и проведения региональных чемпионатов «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Абилимпикс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», партнерских связей с работодателями и службами, занимающимися вопросами трудоустройства, охват составил 88,2%.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       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        Участие в конкурсах профессионального мастерства обучающихся с ментальными нарушениями позволяет сформировать и закрепить их профессиональные навыки в максимально возможном объеме, мотивировать их к получению дополнительного образования или трудоустройству, выступают «витриной» для работодателей, т.е. делают выпускников конкурентоспособными на рынке труда. </a:t>
            </a:r>
          </a:p>
          <a:p>
            <a:endParaRPr lang="ru-RU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792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228676-A4CF-48CD-8779-8D6F4C0250F5}"/>
              </a:ext>
            </a:extLst>
          </p:cNvPr>
          <p:cNvSpPr txBox="1"/>
          <p:nvPr/>
        </p:nvSpPr>
        <p:spPr>
          <a:xfrm>
            <a:off x="8148638" y="5393393"/>
            <a:ext cx="194821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l"/>
            <a:r>
              <a:rPr lang="ru-RU" sz="1600" b="0" i="0" u="none" strike="noStrike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+7 (</a:t>
            </a:r>
            <a:r>
              <a:rPr lang="ru-RU" sz="1600">
                <a:solidFill>
                  <a:schemeClr val="bg1"/>
                </a:solidFill>
                <a:latin typeface="Century Gothic" panose="020B0502020202020204" pitchFamily="34" charset="0"/>
              </a:rPr>
              <a:t>951</a:t>
            </a:r>
            <a:r>
              <a:rPr lang="ru-RU" sz="1600" b="0" i="0" u="none" strike="noStrike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) 993-82-91</a:t>
            </a:r>
            <a:br>
              <a:rPr lang="ru-RU" sz="1600" b="0" i="0" u="none" strike="noStrike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</a:br>
            <a:r>
              <a:rPr lang="en-US" sz="1600" b="0" i="0" u="none" strike="noStrike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ganinam@inbox</a:t>
            </a:r>
            <a:r>
              <a:rPr lang="en-US" sz="1600">
                <a:solidFill>
                  <a:schemeClr val="bg1"/>
                </a:solidFill>
                <a:latin typeface="Century Gothic" panose="020B0502020202020204" pitchFamily="34" charset="0"/>
              </a:rPr>
              <a:t>.ru</a:t>
            </a:r>
            <a:endParaRPr lang="en-US" sz="1600" b="0" i="0" u="none" kern="1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51F29D-C0AA-462F-9ED3-43291576EE44}"/>
              </a:ext>
            </a:extLst>
          </p:cNvPr>
          <p:cNvSpPr txBox="1"/>
          <p:nvPr/>
        </p:nvSpPr>
        <p:spPr>
          <a:xfrm>
            <a:off x="8148638" y="4035893"/>
            <a:ext cx="404336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l"/>
            <a:r>
              <a:rPr lang="ru-RU" kern="1200" dirty="0">
                <a:solidFill>
                  <a:schemeClr val="bg1"/>
                </a:solidFill>
                <a:latin typeface="Century Gothic" panose="020B0502020202020204" pitchFamily="34" charset="0"/>
              </a:rPr>
              <a:t>Ганина Марина Михайловна</a:t>
            </a:r>
            <a:endParaRPr lang="en-US" sz="1800" b="0" i="0" u="none" kern="1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547B92-D0E9-4774-8AC9-5B819A1219BA}"/>
              </a:ext>
            </a:extLst>
          </p:cNvPr>
          <p:cNvSpPr txBox="1"/>
          <p:nvPr/>
        </p:nvSpPr>
        <p:spPr>
          <a:xfrm>
            <a:off x="8148638" y="4508911"/>
            <a:ext cx="194821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l"/>
            <a:r>
              <a:rPr lang="ru-RU" sz="1400">
                <a:solidFill>
                  <a:schemeClr val="bg1"/>
                </a:solidFill>
                <a:latin typeface="Century Gothic" panose="020B0502020202020204" pitchFamily="34" charset="0"/>
              </a:rPr>
              <a:t>Начальник ЦРД «Абилимпикс»</a:t>
            </a:r>
            <a:endParaRPr lang="en-US" sz="1400" b="0" i="0" u="none" kern="1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154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365126"/>
            <a:ext cx="96488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Введение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95FE15-42C4-6A37-6376-44C13DE07DB8}"/>
              </a:ext>
            </a:extLst>
          </p:cNvPr>
          <p:cNvSpPr txBox="1"/>
          <p:nvPr/>
        </p:nvSpPr>
        <p:spPr>
          <a:xfrm>
            <a:off x="1722384" y="1152639"/>
            <a:ext cx="6362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Century Gothic" panose="020B0502020202020204" pitchFamily="34" charset="0"/>
              </a:rPr>
              <a:t>Цели и задачи, на решение которых направлена инклюзивная программа</a:t>
            </a:r>
            <a:endParaRPr lang="ru-RU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CD72FC-06E7-749D-1E54-D85F4AA670AD}"/>
              </a:ext>
            </a:extLst>
          </p:cNvPr>
          <p:cNvSpPr txBox="1"/>
          <p:nvPr/>
        </p:nvSpPr>
        <p:spPr>
          <a:xfrm>
            <a:off x="1722384" y="4558784"/>
            <a:ext cx="6362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000" b="1" dirty="0">
              <a:latin typeface="Century Gothic" panose="020B0502020202020204" pitchFamily="34" charset="0"/>
            </a:endParaRPr>
          </a:p>
          <a:p>
            <a:endParaRPr lang="ru-RU" sz="2000" b="1" dirty="0">
              <a:latin typeface="Century Gothic" panose="020B0502020202020204" pitchFamily="34" charset="0"/>
            </a:endParaRPr>
          </a:p>
          <a:p>
            <a:r>
              <a:rPr lang="ru-RU" sz="2000" b="1" dirty="0">
                <a:latin typeface="Century Gothic" panose="020B0502020202020204" pitchFamily="34" charset="0"/>
              </a:rPr>
              <a:t>          Целевая аудитория</a:t>
            </a:r>
            <a:endParaRPr lang="ru-RU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2438400" y="2103405"/>
            <a:ext cx="9133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Цель - социализация обучающихся с инвалидностью и лиц с ОВЗ, качественное трудоустройство выпускников по полученным профессиям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E34796-9883-97A4-32D1-AEEE5702EB6B}"/>
              </a:ext>
            </a:extLst>
          </p:cNvPr>
          <p:cNvSpPr txBox="1"/>
          <p:nvPr/>
        </p:nvSpPr>
        <p:spPr>
          <a:xfrm>
            <a:off x="2438400" y="2937410"/>
            <a:ext cx="91332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Задачи: 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1. привлечение максимального количества участников в движение «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Абилимпикс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»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2. организация тренировочного и соревновательного процессов, их интеграция с учебным процессом, качественное трудоустройство выпускников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3. привлечение партнеров - работодателей и спонсоров в «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Абилимпикс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»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0EE64F-E65D-619E-E042-8F662E7A4B9A}"/>
              </a:ext>
            </a:extLst>
          </p:cNvPr>
          <p:cNvSpPr txBox="1"/>
          <p:nvPr/>
        </p:nvSpPr>
        <p:spPr>
          <a:xfrm>
            <a:off x="2438399" y="5677252"/>
            <a:ext cx="9133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обучающиеся с различными видами ментальных нарушений: УО, ЗПР, ОПР и т.п.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22" name="Равнобедренный треугольник 21">
            <a:extLst>
              <a:ext uri="{FF2B5EF4-FFF2-40B4-BE49-F238E27FC236}">
                <a16:creationId xmlns:a16="http://schemas.microsoft.com/office/drawing/2014/main" id="{7488F9B7-6B05-358A-D24C-31775162D657}"/>
              </a:ext>
            </a:extLst>
          </p:cNvPr>
          <p:cNvSpPr/>
          <p:nvPr/>
        </p:nvSpPr>
        <p:spPr>
          <a:xfrm rot="5400000">
            <a:off x="1792672" y="2187703"/>
            <a:ext cx="354937" cy="273050"/>
          </a:xfrm>
          <a:prstGeom prst="triangle">
            <a:avLst/>
          </a:prstGeom>
          <a:solidFill>
            <a:srgbClr val="2C4A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Равнобедренный треугольник 22">
            <a:extLst>
              <a:ext uri="{FF2B5EF4-FFF2-40B4-BE49-F238E27FC236}">
                <a16:creationId xmlns:a16="http://schemas.microsoft.com/office/drawing/2014/main" id="{31792A67-0AD2-3DD9-D7B3-B205D066407C}"/>
              </a:ext>
            </a:extLst>
          </p:cNvPr>
          <p:cNvSpPr/>
          <p:nvPr/>
        </p:nvSpPr>
        <p:spPr>
          <a:xfrm rot="5400000">
            <a:off x="1994267" y="2187703"/>
            <a:ext cx="354937" cy="273050"/>
          </a:xfrm>
          <a:prstGeom prst="triangle">
            <a:avLst/>
          </a:prstGeom>
          <a:solidFill>
            <a:srgbClr val="2C4A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Равнобедренный треугольник 23">
            <a:extLst>
              <a:ext uri="{FF2B5EF4-FFF2-40B4-BE49-F238E27FC236}">
                <a16:creationId xmlns:a16="http://schemas.microsoft.com/office/drawing/2014/main" id="{216F6713-6053-B2F9-12B8-C8A991968496}"/>
              </a:ext>
            </a:extLst>
          </p:cNvPr>
          <p:cNvSpPr/>
          <p:nvPr/>
        </p:nvSpPr>
        <p:spPr>
          <a:xfrm rot="5400000">
            <a:off x="1994267" y="5256532"/>
            <a:ext cx="354937" cy="273050"/>
          </a:xfrm>
          <a:prstGeom prst="triangle">
            <a:avLst/>
          </a:prstGeom>
          <a:solidFill>
            <a:srgbClr val="F6A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7954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628650"/>
            <a:ext cx="9648825" cy="768276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Алгоритм реализации инклюзивной практики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E34796-9883-97A4-32D1-AEEE5702EB6B}"/>
              </a:ext>
            </a:extLst>
          </p:cNvPr>
          <p:cNvSpPr txBox="1"/>
          <p:nvPr/>
        </p:nvSpPr>
        <p:spPr>
          <a:xfrm>
            <a:off x="1766094" y="1655823"/>
            <a:ext cx="9667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подача заявки обучающимся с  ментальными нарушениями в ЦРД «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Абилимпикс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» на право участия в региональном чемпионате, подтверждение статуса инвалидности и/или ОВЗ (1-2 недели)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3</a:t>
            </a:fld>
            <a:endParaRPr lang="ru-RU"/>
          </a:p>
        </p:txBody>
      </p:sp>
      <p:sp>
        <p:nvSpPr>
          <p:cNvPr id="6" name="Равнобедренный треугольник 5">
            <a:extLst>
              <a:ext uri="{FF2B5EF4-FFF2-40B4-BE49-F238E27FC236}">
                <a16:creationId xmlns:a16="http://schemas.microsoft.com/office/drawing/2014/main" id="{216F6713-6053-B2F9-12B8-C8A991968496}"/>
              </a:ext>
            </a:extLst>
          </p:cNvPr>
          <p:cNvSpPr/>
          <p:nvPr/>
        </p:nvSpPr>
        <p:spPr>
          <a:xfrm rot="5400000">
            <a:off x="1452100" y="1696766"/>
            <a:ext cx="354937" cy="273050"/>
          </a:xfrm>
          <a:prstGeom prst="triangle">
            <a:avLst/>
          </a:prstGeom>
          <a:solidFill>
            <a:srgbClr val="F6A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Равнобедренный треугольник 7">
            <a:extLst>
              <a:ext uri="{FF2B5EF4-FFF2-40B4-BE49-F238E27FC236}">
                <a16:creationId xmlns:a16="http://schemas.microsoft.com/office/drawing/2014/main" id="{216F6713-6053-B2F9-12B8-C8A991968496}"/>
              </a:ext>
            </a:extLst>
          </p:cNvPr>
          <p:cNvSpPr/>
          <p:nvPr/>
        </p:nvSpPr>
        <p:spPr>
          <a:xfrm rot="5400000">
            <a:off x="1452096" y="2863260"/>
            <a:ext cx="354937" cy="273050"/>
          </a:xfrm>
          <a:prstGeom prst="triangle">
            <a:avLst/>
          </a:prstGeom>
          <a:solidFill>
            <a:srgbClr val="F6A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1766094" y="2783660"/>
            <a:ext cx="9667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Century Gothic" pitchFamily="34" charset="0"/>
              </a:rPr>
              <a:t>осуществление тренировочного процесса для подготовки к участию в соревновательной части регионального чемпионата (3-4 месяца). Регулярные тренировки и отработка необходимых профессиональных навыков (в </a:t>
            </a:r>
            <a:r>
              <a:rPr lang="ru-RU" dirty="0" err="1">
                <a:latin typeface="Century Gothic" pitchFamily="34" charset="0"/>
              </a:rPr>
              <a:t>т.ч</a:t>
            </a:r>
            <a:r>
              <a:rPr lang="ru-RU" dirty="0">
                <a:latin typeface="Century Gothic" pitchFamily="34" charset="0"/>
              </a:rPr>
              <a:t>. совместно с педагогом-психологом)</a:t>
            </a:r>
          </a:p>
        </p:txBody>
      </p:sp>
      <p:sp>
        <p:nvSpPr>
          <p:cNvPr id="9" name="Равнобедренный треугольник 8">
            <a:extLst>
              <a:ext uri="{FF2B5EF4-FFF2-40B4-BE49-F238E27FC236}">
                <a16:creationId xmlns:a16="http://schemas.microsoft.com/office/drawing/2014/main" id="{216F6713-6053-B2F9-12B8-C8A991968496}"/>
              </a:ext>
            </a:extLst>
          </p:cNvPr>
          <p:cNvSpPr/>
          <p:nvPr/>
        </p:nvSpPr>
        <p:spPr>
          <a:xfrm rot="5400000">
            <a:off x="1452098" y="4189562"/>
            <a:ext cx="354937" cy="273050"/>
          </a:xfrm>
          <a:prstGeom prst="triangle">
            <a:avLst/>
          </a:prstGeom>
          <a:solidFill>
            <a:srgbClr val="F6A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1766094" y="4148618"/>
            <a:ext cx="966795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Century Gothic" pitchFamily="34" charset="0"/>
              </a:rPr>
              <a:t>участие в региональном чемпионате «</a:t>
            </a:r>
            <a:r>
              <a:rPr lang="ru-RU" dirty="0" err="1">
                <a:latin typeface="Century Gothic" pitchFamily="34" charset="0"/>
              </a:rPr>
              <a:t>Абилимпикс</a:t>
            </a:r>
            <a:r>
              <a:rPr lang="ru-RU" dirty="0">
                <a:latin typeface="Century Gothic" pitchFamily="34" charset="0"/>
              </a:rPr>
              <a:t>». В случае победы на региональном этапе – подготовка и участие в отборочном этапе и финале Национального чемпионата «</a:t>
            </a:r>
            <a:r>
              <a:rPr lang="ru-RU" dirty="0" err="1">
                <a:latin typeface="Century Gothic" pitchFamily="34" charset="0"/>
              </a:rPr>
              <a:t>Абилимпикс</a:t>
            </a:r>
            <a:r>
              <a:rPr lang="ru-RU" dirty="0">
                <a:latin typeface="Century Gothic" pitchFamily="34" charset="0"/>
              </a:rPr>
              <a:t>» (1-2 месяца)</a:t>
            </a:r>
          </a:p>
        </p:txBody>
      </p:sp>
      <p:sp>
        <p:nvSpPr>
          <p:cNvPr id="13" name="Равнобедренный треугольник 12">
            <a:extLst>
              <a:ext uri="{FF2B5EF4-FFF2-40B4-BE49-F238E27FC236}">
                <a16:creationId xmlns:a16="http://schemas.microsoft.com/office/drawing/2014/main" id="{216F6713-6053-B2F9-12B8-C8A991968496}"/>
              </a:ext>
            </a:extLst>
          </p:cNvPr>
          <p:cNvSpPr/>
          <p:nvPr/>
        </p:nvSpPr>
        <p:spPr>
          <a:xfrm rot="5400000">
            <a:off x="1452097" y="5279527"/>
            <a:ext cx="354937" cy="273050"/>
          </a:xfrm>
          <a:prstGeom prst="triangle">
            <a:avLst/>
          </a:prstGeom>
          <a:solidFill>
            <a:srgbClr val="F6A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1766091" y="5238583"/>
            <a:ext cx="96679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Century Gothic" pitchFamily="34" charset="0"/>
              </a:rPr>
              <a:t>трудоустройство по полученной профессии вследствие высокой конкурентоспособности выпускников, участвовавших в конкурсах профессионального мастерства, на рынке труда</a:t>
            </a:r>
          </a:p>
        </p:txBody>
      </p:sp>
    </p:spTree>
    <p:extLst>
      <p:ext uri="{BB962C8B-B14F-4D97-AF65-F5344CB8AC3E}">
        <p14:creationId xmlns:p14="http://schemas.microsoft.com/office/powerpoint/2010/main" val="1585234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365126"/>
            <a:ext cx="96488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Описание программных направлений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618407" y="1191955"/>
            <a:ext cx="101312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1. Организация работы по разработке локальных нормативно-правовых документов, регламентирующих реализацию инклюзивной практики и планирование мероприятий.  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2. Проведение диагностики обучающихся с ментальными нарушениями, включающую анализ их профессиональных и личностных компетенций для определения потенциальных участников чемпионата. 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3. Проведение запланированных мероприятий для формирования профессиональных навыков и умений для готовности к трудоустройству у обучающихся с ментальными нарушениями.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4. Организация внутреннего и внешнего контроля за реализацией инклюзивной практики, оценка полученных результатов, проведение корректирующих мероприятий (при необходимости).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                                         </a:t>
            </a:r>
          </a:p>
          <a:p>
            <a:pPr algn="just"/>
            <a:endParaRPr lang="ru-RU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4</a:t>
            </a:fld>
            <a:endParaRPr lang="ru-RU"/>
          </a:p>
        </p:txBody>
      </p:sp>
      <p:pic>
        <p:nvPicPr>
          <p:cNvPr id="3074" name="Picture 2" descr="D:\User\Desktop\фотографии\портные\IMG_622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241" y="4685033"/>
            <a:ext cx="2023009" cy="1757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User\Desktop\фотографии\АБИ Повар Лабытнанги 2021\20210929_105657 (1)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296" y="4685033"/>
            <a:ext cx="2380053" cy="1785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User\Desktop\фотографии\АБИ Столяр Лабытнанги 2021\IMG_20210929_115346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4135" y="4685033"/>
            <a:ext cx="1675051" cy="1785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2263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669926"/>
            <a:ext cx="96488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Ресурсы, которые необходимы для эффективной реализации  инклюзивной практики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974457" y="1792030"/>
            <a:ext cx="95324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Материальные: мастерские, оснащенные согласно инфраструктурным листам конкурсных заданий по реализуемым компетенциям, располагающих разнообразными расходными материалами и оборудованием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5</a:t>
            </a:fld>
            <a:endParaRPr lang="ru-RU"/>
          </a:p>
        </p:txBody>
      </p:sp>
      <p:sp>
        <p:nvSpPr>
          <p:cNvPr id="6" name="Равнобедренный треугольник 5">
            <a:extLst>
              <a:ext uri="{FF2B5EF4-FFF2-40B4-BE49-F238E27FC236}">
                <a16:creationId xmlns:a16="http://schemas.microsoft.com/office/drawing/2014/main" id="{7488F9B7-6B05-358A-D24C-31775162D657}"/>
              </a:ext>
            </a:extLst>
          </p:cNvPr>
          <p:cNvSpPr/>
          <p:nvPr/>
        </p:nvSpPr>
        <p:spPr>
          <a:xfrm rot="5400000">
            <a:off x="1519621" y="1850972"/>
            <a:ext cx="354937" cy="273050"/>
          </a:xfrm>
          <a:prstGeom prst="triangle">
            <a:avLst/>
          </a:prstGeom>
          <a:solidFill>
            <a:srgbClr val="2C4A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Равнобедренный треугольник 7">
            <a:extLst>
              <a:ext uri="{FF2B5EF4-FFF2-40B4-BE49-F238E27FC236}">
                <a16:creationId xmlns:a16="http://schemas.microsoft.com/office/drawing/2014/main" id="{7488F9B7-6B05-358A-D24C-31775162D657}"/>
              </a:ext>
            </a:extLst>
          </p:cNvPr>
          <p:cNvSpPr/>
          <p:nvPr/>
        </p:nvSpPr>
        <p:spPr>
          <a:xfrm rot="5400000">
            <a:off x="1519619" y="3285850"/>
            <a:ext cx="354937" cy="273050"/>
          </a:xfrm>
          <a:prstGeom prst="triangle">
            <a:avLst/>
          </a:prstGeom>
          <a:solidFill>
            <a:srgbClr val="2C4A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1974457" y="3244906"/>
            <a:ext cx="94757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Century Gothic" pitchFamily="34" charset="0"/>
              </a:rPr>
              <a:t>Информационные: учебная литература (учебники, пособия по выполнению практических заданий по направлениям профессиональной деятельности, соответствующих реализуемым компетенциям), Интернет-ресурсы </a:t>
            </a:r>
          </a:p>
        </p:txBody>
      </p:sp>
      <p:sp>
        <p:nvSpPr>
          <p:cNvPr id="10" name="Равнобедренный треугольник 9">
            <a:extLst>
              <a:ext uri="{FF2B5EF4-FFF2-40B4-BE49-F238E27FC236}">
                <a16:creationId xmlns:a16="http://schemas.microsoft.com/office/drawing/2014/main" id="{7488F9B7-6B05-358A-D24C-31775162D657}"/>
              </a:ext>
            </a:extLst>
          </p:cNvPr>
          <p:cNvSpPr/>
          <p:nvPr/>
        </p:nvSpPr>
        <p:spPr>
          <a:xfrm rot="5400000">
            <a:off x="1549746" y="4691960"/>
            <a:ext cx="354937" cy="273050"/>
          </a:xfrm>
          <a:prstGeom prst="triangle">
            <a:avLst/>
          </a:prstGeom>
          <a:solidFill>
            <a:srgbClr val="2C4A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974457" y="4661012"/>
            <a:ext cx="947577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Century Gothic" pitchFamily="34" charset="0"/>
              </a:rPr>
              <a:t>Кадровый потенциал: мастера производственного обучения или преподаватели, имеющие профессиональное образование и стаж работы по профессии (не менее 3-х лет), соответствующие реализуемым компетенциям чемпионата; психолог (социальный педагог), имеющий опыт работы с обучающимися с ментальными нарушениями</a:t>
            </a:r>
          </a:p>
          <a:p>
            <a:pPr algn="just"/>
            <a:r>
              <a:rPr lang="ru-RU" dirty="0">
                <a:latin typeface="Century Gothic" pitchFamily="34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846097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669926"/>
            <a:ext cx="96488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Ожидаемые результаты реализации инклюзивной практики и методы их контроля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747837" y="1792030"/>
            <a:ext cx="959719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         Основным результативным показателем реализации проекта «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Абилимпикс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» является трудоустройство всех выпускников (100%) по полученной профессии.</a:t>
            </a:r>
          </a:p>
          <a:p>
            <a:pPr algn="just"/>
            <a:r>
              <a:rPr lang="ru-RU" dirty="0">
                <a:latin typeface="Century Gothic" panose="020B0502020202020204" pitchFamily="34" charset="0"/>
              </a:rPr>
              <a:t>         Для Ямало-Ненецкого автономного округа на 2023 год целевой показатель установлен на уровне 62,5% трудоустроенных участников чемпионатов «</a:t>
            </a:r>
            <a:r>
              <a:rPr lang="ru-RU" dirty="0" err="1">
                <a:latin typeface="Century Gothic" panose="020B0502020202020204" pitchFamily="34" charset="0"/>
              </a:rPr>
              <a:t>Абилимпикс</a:t>
            </a:r>
            <a:r>
              <a:rPr lang="ru-RU" dirty="0">
                <a:latin typeface="Century Gothic" panose="020B0502020202020204" pitchFamily="34" charset="0"/>
              </a:rPr>
              <a:t>».</a:t>
            </a:r>
          </a:p>
          <a:p>
            <a:pPr algn="just"/>
            <a:endParaRPr lang="ru-RU" dirty="0">
              <a:latin typeface="Century Gothic" panose="020B0502020202020204" pitchFamily="34" charset="0"/>
            </a:endParaRPr>
          </a:p>
          <a:p>
            <a:pPr algn="just"/>
            <a:r>
              <a:rPr lang="ru-RU" dirty="0">
                <a:latin typeface="Century Gothic" panose="020B0502020202020204" pitchFamily="34" charset="0"/>
              </a:rPr>
              <a:t>Система организации внутреннего контроля за реализацией инклюзивной практики:</a:t>
            </a:r>
          </a:p>
          <a:p>
            <a:pPr algn="just"/>
            <a:endParaRPr lang="ru-RU" dirty="0">
              <a:latin typeface="Century Gothic" panose="020B0502020202020204" pitchFamily="34" charset="0"/>
            </a:endParaRPr>
          </a:p>
          <a:p>
            <a:pPr algn="just"/>
            <a:r>
              <a:rPr lang="ru-RU" dirty="0"/>
              <a:t>  </a:t>
            </a:r>
            <a:r>
              <a:rPr lang="ru-RU" dirty="0">
                <a:latin typeface="Century Gothic" pitchFamily="34" charset="0"/>
              </a:rPr>
              <a:t>составление</a:t>
            </a:r>
            <a:r>
              <a:rPr lang="ru-RU" dirty="0"/>
              <a:t> </a:t>
            </a:r>
            <a:r>
              <a:rPr lang="ru-RU" dirty="0">
                <a:latin typeface="Century Gothic" pitchFamily="34" charset="0"/>
              </a:rPr>
              <a:t>ежемесячных планов работы и отчетов о проделанной работе</a:t>
            </a: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6</a:t>
            </a:fld>
            <a:endParaRPr lang="ru-RU"/>
          </a:p>
        </p:txBody>
      </p:sp>
      <p:sp>
        <p:nvSpPr>
          <p:cNvPr id="6" name="Равнобедренный треугольник 5">
            <a:extLst>
              <a:ext uri="{FF2B5EF4-FFF2-40B4-BE49-F238E27FC236}">
                <a16:creationId xmlns:a16="http://schemas.microsoft.com/office/drawing/2014/main" id="{7488F9B7-6B05-358A-D24C-31775162D657}"/>
              </a:ext>
            </a:extLst>
          </p:cNvPr>
          <p:cNvSpPr/>
          <p:nvPr/>
        </p:nvSpPr>
        <p:spPr>
          <a:xfrm rot="5400000">
            <a:off x="1477961" y="4617358"/>
            <a:ext cx="354937" cy="273050"/>
          </a:xfrm>
          <a:prstGeom prst="triangle">
            <a:avLst/>
          </a:prstGeom>
          <a:solidFill>
            <a:srgbClr val="2C4A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Равнобедренный треугольник 7">
            <a:extLst>
              <a:ext uri="{FF2B5EF4-FFF2-40B4-BE49-F238E27FC236}">
                <a16:creationId xmlns:a16="http://schemas.microsoft.com/office/drawing/2014/main" id="{7488F9B7-6B05-358A-D24C-31775162D657}"/>
              </a:ext>
            </a:extLst>
          </p:cNvPr>
          <p:cNvSpPr/>
          <p:nvPr/>
        </p:nvSpPr>
        <p:spPr>
          <a:xfrm rot="5400000">
            <a:off x="1490396" y="5203663"/>
            <a:ext cx="354937" cy="273050"/>
          </a:xfrm>
          <a:prstGeom prst="triangle">
            <a:avLst/>
          </a:prstGeom>
          <a:solidFill>
            <a:srgbClr val="2C4A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1869260" y="5162719"/>
            <a:ext cx="947577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Century Gothic" pitchFamily="34" charset="0"/>
              </a:rPr>
              <a:t>составление ежеквартальных отчетов о трудоустройстве участников региональных чемпионатов и справок с анализом собранных данных о трудоустройстве</a:t>
            </a:r>
          </a:p>
        </p:txBody>
      </p:sp>
    </p:spTree>
    <p:extLst>
      <p:ext uri="{BB962C8B-B14F-4D97-AF65-F5344CB8AC3E}">
        <p14:creationId xmlns:p14="http://schemas.microsoft.com/office/powerpoint/2010/main" val="3186796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669926"/>
            <a:ext cx="96488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Сведения о практической апробации инклюзивной практики 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747837" y="1792030"/>
            <a:ext cx="99532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      Место апробации практики: государственное бюджетное профессиональное образовательное учреждение «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Ямальский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многопрофильный колледж» 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      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     Срок апробации – 7 лет (с 2016 года)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     Количество участников – 153 человека (обучающиеся с ментальными нарушениями, принявшие участие в конкурсе «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Абилимпикс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» в период с 2016 по 2023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гг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).</a:t>
            </a: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1039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669926"/>
            <a:ext cx="108680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Результаты, подтверждающие эффективность реализации инклюзивной практики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747837" y="1792030"/>
            <a:ext cx="99613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Century Gothic" pitchFamily="34" charset="0"/>
              </a:rPr>
              <a:t>1. Количество реализуемых компетенций регионального чемпионата, в </a:t>
            </a:r>
            <a:r>
              <a:rPr lang="ru-RU" dirty="0" err="1">
                <a:latin typeface="Century Gothic" pitchFamily="34" charset="0"/>
              </a:rPr>
              <a:t>т.ч</a:t>
            </a:r>
            <a:r>
              <a:rPr lang="ru-RU" dirty="0">
                <a:latin typeface="Century Gothic" pitchFamily="34" charset="0"/>
              </a:rPr>
              <a:t>. для участников с ментальными нарушениями – увеличение количества с 2 до 13 (в 6,5 раз).</a:t>
            </a:r>
          </a:p>
          <a:p>
            <a:pPr algn="just"/>
            <a:endParaRPr lang="ru-RU" dirty="0">
              <a:latin typeface="Century Gothic" pitchFamily="34" charset="0"/>
            </a:endParaRPr>
          </a:p>
          <a:p>
            <a:pPr algn="just"/>
            <a:r>
              <a:rPr lang="ru-RU" dirty="0">
                <a:latin typeface="Century Gothic" pitchFamily="34" charset="0"/>
              </a:rPr>
              <a:t>2. Количество участников регионального чемпионата возрастной категории «студенты» с ментальными нарушениями – увеличение количества с 10 человек до 33 (в 3 раза).</a:t>
            </a:r>
          </a:p>
          <a:p>
            <a:pPr algn="just"/>
            <a:endParaRPr lang="ru-RU" dirty="0">
              <a:latin typeface="Century Gothic" pitchFamily="34" charset="0"/>
            </a:endParaRPr>
          </a:p>
          <a:p>
            <a:pPr algn="just"/>
            <a:r>
              <a:rPr lang="ru-RU" dirty="0">
                <a:latin typeface="Century Gothic" pitchFamily="34" charset="0"/>
              </a:rPr>
              <a:t>3. Количество заключенных трудовых договоров, в </a:t>
            </a:r>
            <a:r>
              <a:rPr lang="ru-RU" dirty="0" err="1">
                <a:latin typeface="Century Gothic" pitchFamily="34" charset="0"/>
              </a:rPr>
              <a:t>т.ч</a:t>
            </a:r>
            <a:r>
              <a:rPr lang="ru-RU" dirty="0">
                <a:latin typeface="Century Gothic" pitchFamily="34" charset="0"/>
              </a:rPr>
              <a:t>. отложенных, на площадках регионального чемпионата, приглашений на стажировку/работу – за 2022-2023 гг. заключено 5 трудовых договоров (в </a:t>
            </a:r>
            <a:r>
              <a:rPr lang="ru-RU" dirty="0" err="1">
                <a:latin typeface="Century Gothic" pitchFamily="34" charset="0"/>
              </a:rPr>
              <a:t>т.ч</a:t>
            </a:r>
            <a:r>
              <a:rPr lang="ru-RU" dirty="0">
                <a:latin typeface="Century Gothic" pitchFamily="34" charset="0"/>
              </a:rPr>
              <a:t>. 3 отложенных).</a:t>
            </a: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946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669926"/>
            <a:ext cx="108680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Результаты, подтверждающие эффективность реализации инклюзивной практики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747837" y="1792030"/>
            <a:ext cx="99613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Century Gothic" pitchFamily="34" charset="0"/>
              </a:rPr>
              <a:t>4. количество трудоустроенных выпускников с ментальными нарушениями – участников конкурса профессионального мастерства – по полученной профессии или по компетенции (по годам):</a:t>
            </a:r>
          </a:p>
          <a:p>
            <a:pPr algn="just"/>
            <a:endParaRPr lang="ru-RU" dirty="0">
              <a:latin typeface="Century Gothic" pitchFamily="34" charset="0"/>
            </a:endParaRP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9</a:t>
            </a:fld>
            <a:endParaRPr lang="ru-RU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0640172"/>
              </p:ext>
            </p:extLst>
          </p:nvPr>
        </p:nvGraphicFramePr>
        <p:xfrm>
          <a:off x="1747837" y="2781966"/>
          <a:ext cx="9848050" cy="26464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924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07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41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107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Год выпуска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Количество участников РЧ с ментальными нарушениями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Количество трудоустроенных выпускников с ментальными нарушениями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Количество трудоустроенных выпускников с ментальными нарушениями по полученной профессии или по компетенции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2016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10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4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4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2017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12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6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5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2018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17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11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10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2019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24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19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16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2020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24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22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17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2021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26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22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20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2022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32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26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23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2023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33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29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25</a:t>
                      </a:r>
                      <a:endParaRPr lang="ru-RU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090863" y="24495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1544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1184</Words>
  <Application>Microsoft Office PowerPoint</Application>
  <PresentationFormat>Широкоэкранный</PresentationFormat>
  <Paragraphs>131</Paragraphs>
  <Slides>13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2" baseType="lpstr">
      <vt:lpstr>Futura PT Bold</vt:lpstr>
      <vt:lpstr>Times New Roman</vt:lpstr>
      <vt:lpstr>Futura PT Medium</vt:lpstr>
      <vt:lpstr>Calibri Light</vt:lpstr>
      <vt:lpstr>Century Gothic</vt:lpstr>
      <vt:lpstr>Arial</vt:lpstr>
      <vt:lpstr>Calibri</vt:lpstr>
      <vt:lpstr>Тема Office</vt:lpstr>
      <vt:lpstr>Acrobat Document</vt:lpstr>
      <vt:lpstr>Государственное бюджетное профессиональное образовательное учреждение Ямало-Ненецкого автономного округа «Ямальский многопрофильный колледж» г. Салехард </vt:lpstr>
      <vt:lpstr>Введение </vt:lpstr>
      <vt:lpstr>Алгоритм реализации инклюзивной практики </vt:lpstr>
      <vt:lpstr>Описание программных направлений </vt:lpstr>
      <vt:lpstr>Ресурсы, которые необходимы для эффективной реализации  инклюзивной практики </vt:lpstr>
      <vt:lpstr>Ожидаемые результаты реализации инклюзивной практики и методы их контроля </vt:lpstr>
      <vt:lpstr>Сведения о практической апробации инклюзивной практики  </vt:lpstr>
      <vt:lpstr>Результаты, подтверждающие эффективность реализации инклюзивной практики </vt:lpstr>
      <vt:lpstr>Результаты, подтверждающие эффективность реализации инклюзивной практики </vt:lpstr>
      <vt:lpstr>Результаты, подтверждающие эффективность реализации инклюзивной практики </vt:lpstr>
      <vt:lpstr>Подтверждение соблюдения правил заимствования </vt:lpstr>
      <vt:lpstr>Заключение 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</dc:creator>
  <cp:lastModifiedBy>R</cp:lastModifiedBy>
  <cp:revision>15</cp:revision>
  <dcterms:created xsi:type="dcterms:W3CDTF">2022-09-16T07:45:51Z</dcterms:created>
  <dcterms:modified xsi:type="dcterms:W3CDTF">2024-02-14T14:47:41Z</dcterms:modified>
</cp:coreProperties>
</file>

<file path=docProps/thumbnail.jpeg>
</file>